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301" r:id="rId5"/>
    <p:sldId id="304" r:id="rId6"/>
    <p:sldId id="302" r:id="rId7"/>
    <p:sldId id="305" r:id="rId8"/>
    <p:sldId id="300" r:id="rId9"/>
    <p:sldId id="30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400"/>
    <a:srgbClr val="CC6600"/>
    <a:srgbClr val="005E5C"/>
    <a:srgbClr val="FFC72C"/>
    <a:srgbClr val="FF6F61"/>
    <a:srgbClr val="FF8C42"/>
    <a:srgbClr val="00A6A6"/>
    <a:srgbClr val="6D7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0E3E-CB3A-60D3-CD43-011EF4D38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B7A1F1-5415-E0CE-9548-21FFBB853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71E2F-6FC6-CDB7-3572-ED50EF8AC927}"/>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5" name="Footer Placeholder 4">
            <a:extLst>
              <a:ext uri="{FF2B5EF4-FFF2-40B4-BE49-F238E27FC236}">
                <a16:creationId xmlns:a16="http://schemas.microsoft.com/office/drawing/2014/main" id="{2776FCA0-83C4-65DF-19C1-77C2896A0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25EF7-B939-8D0D-9AEC-5E50C85AA69A}"/>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189277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DF18E-27DF-1AFD-07C6-AD219BC1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67A37B-F2FF-0753-42BA-2ACC940903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F39AC-6F26-28D8-2D41-78D5243971CE}"/>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5" name="Footer Placeholder 4">
            <a:extLst>
              <a:ext uri="{FF2B5EF4-FFF2-40B4-BE49-F238E27FC236}">
                <a16:creationId xmlns:a16="http://schemas.microsoft.com/office/drawing/2014/main" id="{7762AAC1-1EBB-1D1F-4359-80672558D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97CC1-424E-00D2-2B62-B0F0C10D4733}"/>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39020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511F9B-9EF5-F78E-7528-E87BCC56E4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F368A8-859B-4EF2-BE97-0CE41C03FD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4EAC9-ECF7-8B90-AF63-9B71C9C35911}"/>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5" name="Footer Placeholder 4">
            <a:extLst>
              <a:ext uri="{FF2B5EF4-FFF2-40B4-BE49-F238E27FC236}">
                <a16:creationId xmlns:a16="http://schemas.microsoft.com/office/drawing/2014/main" id="{A974380B-1E6A-FC13-D8B4-EA3FD2DC4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A291D-4271-13DC-607A-8C101B879378}"/>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300442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8306-9E77-D8F6-3F03-B7DFE863B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575971-B6EE-2244-FE9B-A24A82D2F8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2AA9C-03C1-1716-FD8A-D57A1D74E6E2}"/>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5" name="Footer Placeholder 4">
            <a:extLst>
              <a:ext uri="{FF2B5EF4-FFF2-40B4-BE49-F238E27FC236}">
                <a16:creationId xmlns:a16="http://schemas.microsoft.com/office/drawing/2014/main" id="{B164EAB1-C420-B786-4CE5-592354A3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6C88-F91E-738D-8396-7F9CB2349996}"/>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223028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68E1-B48D-8C25-75FE-3434B94EB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1439A8-984B-2939-E0B6-C682DFBB18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26955-5ABF-1D53-BA59-B178046A39B0}"/>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5" name="Footer Placeholder 4">
            <a:extLst>
              <a:ext uri="{FF2B5EF4-FFF2-40B4-BE49-F238E27FC236}">
                <a16:creationId xmlns:a16="http://schemas.microsoft.com/office/drawing/2014/main" id="{39D742A7-F48E-505F-A444-9577B76CA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5F296-F5EC-B3DA-7F4F-E4221E843B3D}"/>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404650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D19C-D076-BE0A-D55A-FF4438238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660381-7C82-0A11-717A-4472231A1A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71F1D1-1E96-8153-E414-EB839063A6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487F0E-561E-1BF1-58E1-BC7A7F01108E}"/>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6" name="Footer Placeholder 5">
            <a:extLst>
              <a:ext uri="{FF2B5EF4-FFF2-40B4-BE49-F238E27FC236}">
                <a16:creationId xmlns:a16="http://schemas.microsoft.com/office/drawing/2014/main" id="{AE370028-63E0-5ACE-2EA8-95259FC69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93ABD-C461-0C07-935E-FD5975C086EC}"/>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401754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69E6-89AD-18EB-CCEF-291B225448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94434-B24B-3602-6522-51048E4C94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84D43A-4CFE-2A87-5F18-2EF29EF02C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A79F5-D7A7-0579-38AC-3453D68615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6A225D-71C7-CDD4-AFB3-ED7347BA74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5D3879-18DA-061B-CEAB-3EC19A347A37}"/>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8" name="Footer Placeholder 7">
            <a:extLst>
              <a:ext uri="{FF2B5EF4-FFF2-40B4-BE49-F238E27FC236}">
                <a16:creationId xmlns:a16="http://schemas.microsoft.com/office/drawing/2014/main" id="{EA6EF6D8-3817-D19C-1979-25DDFE3A1C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0DA506-B2B2-1265-EAFA-04AC40D35F16}"/>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262648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279D-7B40-3369-DAA5-1CC89A006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84CFD-297C-1DAA-5384-FA7CE184403B}"/>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4" name="Footer Placeholder 3">
            <a:extLst>
              <a:ext uri="{FF2B5EF4-FFF2-40B4-BE49-F238E27FC236}">
                <a16:creationId xmlns:a16="http://schemas.microsoft.com/office/drawing/2014/main" id="{835CA736-64E1-F0BA-F714-6D0E90C1B5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273616-E6DC-9FED-E6E4-6B0232ECB2F1}"/>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321975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92554-EFB6-3CCD-1263-F38913F1A212}"/>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3" name="Footer Placeholder 2">
            <a:extLst>
              <a:ext uri="{FF2B5EF4-FFF2-40B4-BE49-F238E27FC236}">
                <a16:creationId xmlns:a16="http://schemas.microsoft.com/office/drawing/2014/main" id="{7337F4B5-0C1E-73B8-2360-70571B2B9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53761D-ED0F-2F08-3620-31CD5AB641CF}"/>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38661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813C-1DD5-A085-6343-3D3AAD1FE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72D69B-8DE9-BCDA-A83B-832A1DD44F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255D-FA12-37B1-8901-9F64C9F2A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470E8-6431-EAC5-1D9A-C9BD8D6D74AA}"/>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6" name="Footer Placeholder 5">
            <a:extLst>
              <a:ext uri="{FF2B5EF4-FFF2-40B4-BE49-F238E27FC236}">
                <a16:creationId xmlns:a16="http://schemas.microsoft.com/office/drawing/2014/main" id="{2EA27980-55C5-2C23-3A73-9951690CF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5F36B-1CA4-4FD7-00AA-802B12BD8DD4}"/>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74708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0B51-19AB-0E9E-2028-D2619EDE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9E9EE3-84D4-FE4F-16B6-0B3B3B455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BA3C65-9D4E-56B5-6CD4-9E2EF9BF7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D193F6-17B7-D10A-72D0-E1F968E0B272}"/>
              </a:ext>
            </a:extLst>
          </p:cNvPr>
          <p:cNvSpPr>
            <a:spLocks noGrp="1"/>
          </p:cNvSpPr>
          <p:nvPr>
            <p:ph type="dt" sz="half" idx="10"/>
          </p:nvPr>
        </p:nvSpPr>
        <p:spPr/>
        <p:txBody>
          <a:bodyPr/>
          <a:lstStyle/>
          <a:p>
            <a:fld id="{8DEF6D1E-5382-4DB2-8915-CB53733EC5A1}" type="datetimeFigureOut">
              <a:rPr lang="en-US" smtClean="0"/>
              <a:t>6/5/2026</a:t>
            </a:fld>
            <a:endParaRPr lang="en-US"/>
          </a:p>
        </p:txBody>
      </p:sp>
      <p:sp>
        <p:nvSpPr>
          <p:cNvPr id="6" name="Footer Placeholder 5">
            <a:extLst>
              <a:ext uri="{FF2B5EF4-FFF2-40B4-BE49-F238E27FC236}">
                <a16:creationId xmlns:a16="http://schemas.microsoft.com/office/drawing/2014/main" id="{33CAE31B-7461-EEEB-D00E-77E36B0E02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5AF33-D5DA-89E9-3172-2F3CCE79F063}"/>
              </a:ext>
            </a:extLst>
          </p:cNvPr>
          <p:cNvSpPr>
            <a:spLocks noGrp="1"/>
          </p:cNvSpPr>
          <p:nvPr>
            <p:ph type="sldNum" sz="quarter" idx="12"/>
          </p:nvPr>
        </p:nvSpPr>
        <p:spPr/>
        <p:txBody>
          <a:bodyPr/>
          <a:lstStyle/>
          <a:p>
            <a:fld id="{FC23F0E0-E1EB-4912-BFC9-3C435DEC3488}" type="slidenum">
              <a:rPr lang="en-US" smtClean="0"/>
              <a:t>‹#›</a:t>
            </a:fld>
            <a:endParaRPr lang="en-US"/>
          </a:p>
        </p:txBody>
      </p:sp>
    </p:spTree>
    <p:extLst>
      <p:ext uri="{BB962C8B-B14F-4D97-AF65-F5344CB8AC3E}">
        <p14:creationId xmlns:p14="http://schemas.microsoft.com/office/powerpoint/2010/main" val="107969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C0517E-C397-97F2-DE01-731F35848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280BE9-3774-D001-23F3-C90185116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00A7F-86A7-AE98-A9E9-6DCA2092F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EF6D1E-5382-4DB2-8915-CB53733EC5A1}" type="datetimeFigureOut">
              <a:rPr lang="en-US" smtClean="0"/>
              <a:t>6/5/2026</a:t>
            </a:fld>
            <a:endParaRPr lang="en-US"/>
          </a:p>
        </p:txBody>
      </p:sp>
      <p:sp>
        <p:nvSpPr>
          <p:cNvPr id="5" name="Footer Placeholder 4">
            <a:extLst>
              <a:ext uri="{FF2B5EF4-FFF2-40B4-BE49-F238E27FC236}">
                <a16:creationId xmlns:a16="http://schemas.microsoft.com/office/drawing/2014/main" id="{83623A3E-D6C5-7653-5906-75B276DA0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B93D2C-3DEA-B082-967A-218D6987C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23F0E0-E1EB-4912-BFC9-3C435DEC3488}" type="slidenum">
              <a:rPr lang="en-US" smtClean="0"/>
              <a:t>‹#›</a:t>
            </a:fld>
            <a:endParaRPr lang="en-US"/>
          </a:p>
        </p:txBody>
      </p:sp>
    </p:spTree>
    <p:extLst>
      <p:ext uri="{BB962C8B-B14F-4D97-AF65-F5344CB8AC3E}">
        <p14:creationId xmlns:p14="http://schemas.microsoft.com/office/powerpoint/2010/main" val="3248466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goldfarb@thepawstosharefoundation.or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thepawstosharefounda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FD4857-AE81-332D-960C-440C7E6BD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6" name="TextBox 5">
            <a:extLst>
              <a:ext uri="{FF2B5EF4-FFF2-40B4-BE49-F238E27FC236}">
                <a16:creationId xmlns:a16="http://schemas.microsoft.com/office/drawing/2014/main" id="{9336A9CD-AD7C-DADD-2BC4-F98AE0F5DF0A}"/>
              </a:ext>
            </a:extLst>
          </p:cNvPr>
          <p:cNvSpPr txBox="1"/>
          <p:nvPr/>
        </p:nvSpPr>
        <p:spPr>
          <a:xfrm>
            <a:off x="582803" y="622998"/>
            <a:ext cx="10871778" cy="523220"/>
          </a:xfrm>
          <a:prstGeom prst="rect">
            <a:avLst/>
          </a:prstGeom>
          <a:noFill/>
        </p:spPr>
        <p:txBody>
          <a:bodyPr wrap="square" rtlCol="0">
            <a:spAutoFit/>
          </a:bodyPr>
          <a:lstStyle/>
          <a:p>
            <a:r>
              <a:rPr lang="en-US" sz="2800" dirty="0">
                <a:solidFill>
                  <a:schemeClr val="bg1"/>
                </a:solidFill>
                <a:latin typeface="Avenir Next LT Pro Demi" panose="020B0704020202020204" pitchFamily="34" charset="0"/>
              </a:rPr>
              <a:t>Creating a Save Haven for Pets,  People and Entire Communities</a:t>
            </a:r>
          </a:p>
        </p:txBody>
      </p:sp>
      <p:sp>
        <p:nvSpPr>
          <p:cNvPr id="7" name="TextBox 6">
            <a:extLst>
              <a:ext uri="{FF2B5EF4-FFF2-40B4-BE49-F238E27FC236}">
                <a16:creationId xmlns:a16="http://schemas.microsoft.com/office/drawing/2014/main" id="{9001BCCA-790C-0A1D-6AB7-6054C016F8EA}"/>
              </a:ext>
            </a:extLst>
          </p:cNvPr>
          <p:cNvSpPr txBox="1"/>
          <p:nvPr/>
        </p:nvSpPr>
        <p:spPr>
          <a:xfrm>
            <a:off x="1068421" y="1415273"/>
            <a:ext cx="10871778" cy="707886"/>
          </a:xfrm>
          <a:prstGeom prst="rect">
            <a:avLst/>
          </a:prstGeom>
          <a:noFill/>
        </p:spPr>
        <p:txBody>
          <a:bodyPr wrap="square" rtlCol="0">
            <a:spAutoFit/>
          </a:bodyPr>
          <a:lstStyle/>
          <a:p>
            <a:r>
              <a:rPr lang="en-US" sz="2000" dirty="0">
                <a:solidFill>
                  <a:schemeClr val="bg1"/>
                </a:solidFill>
                <a:latin typeface="Avenir Next LT Pro Demi" panose="020B0704020202020204" pitchFamily="34" charset="0"/>
              </a:rPr>
              <a:t>One foundation dedicated to transforming the lives of rescue pets, the unhoused, and veterans in need </a:t>
            </a:r>
          </a:p>
        </p:txBody>
      </p:sp>
      <p:pic>
        <p:nvPicPr>
          <p:cNvPr id="9" name="Picture 8">
            <a:extLst>
              <a:ext uri="{FF2B5EF4-FFF2-40B4-BE49-F238E27FC236}">
                <a16:creationId xmlns:a16="http://schemas.microsoft.com/office/drawing/2014/main" id="{966B5AEE-03F1-18AB-A9D2-6B56F7527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404" y="5584096"/>
            <a:ext cx="2812999" cy="839860"/>
          </a:xfrm>
          <a:prstGeom prst="rect">
            <a:avLst/>
          </a:prstGeom>
        </p:spPr>
      </p:pic>
    </p:spTree>
    <p:extLst>
      <p:ext uri="{BB962C8B-B14F-4D97-AF65-F5344CB8AC3E}">
        <p14:creationId xmlns:p14="http://schemas.microsoft.com/office/powerpoint/2010/main" val="98206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82863B-3255-C81D-80D0-28F4AAFAF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94" y="332813"/>
            <a:ext cx="2816889" cy="841021"/>
          </a:xfrm>
          <a:prstGeom prst="rect">
            <a:avLst/>
          </a:prstGeom>
        </p:spPr>
      </p:pic>
      <p:sp>
        <p:nvSpPr>
          <p:cNvPr id="10" name="TextBox 9">
            <a:extLst>
              <a:ext uri="{FF2B5EF4-FFF2-40B4-BE49-F238E27FC236}">
                <a16:creationId xmlns:a16="http://schemas.microsoft.com/office/drawing/2014/main" id="{EE44BB5A-CCA0-3105-151F-985EBAFDD0E8}"/>
              </a:ext>
            </a:extLst>
          </p:cNvPr>
          <p:cNvSpPr txBox="1"/>
          <p:nvPr/>
        </p:nvSpPr>
        <p:spPr>
          <a:xfrm>
            <a:off x="1405740" y="2253810"/>
            <a:ext cx="9586451" cy="3477875"/>
          </a:xfrm>
          <a:prstGeom prst="rect">
            <a:avLst/>
          </a:prstGeom>
          <a:noFill/>
        </p:spPr>
        <p:txBody>
          <a:bodyPr wrap="square" rtlCol="0">
            <a:spAutoFit/>
          </a:bodyPr>
          <a:lstStyle/>
          <a:p>
            <a:r>
              <a:rPr lang="en-US" sz="2000" dirty="0">
                <a:solidFill>
                  <a:schemeClr val="bg1"/>
                </a:solidFill>
                <a:latin typeface="Avenir Next LT Pro Demi" panose="020B0704020202020204" pitchFamily="34" charset="0"/>
              </a:rPr>
              <a:t>While many worthy efforts have served rescue pets, veterans, and individuals in need, too few have delivered lasting transformational change. For too long, rescue pets have been hidden away in shelters, while veterans and those experiencing homelessness have too often been pushed from public view or defined by their circumstances.  </a:t>
            </a:r>
          </a:p>
          <a:p>
            <a:endParaRPr lang="en-US" sz="2000" dirty="0">
              <a:solidFill>
                <a:schemeClr val="bg1"/>
              </a:solidFill>
              <a:latin typeface="Avenir Next LT Pro Demi" panose="020B0704020202020204" pitchFamily="34" charset="0"/>
            </a:endParaRPr>
          </a:p>
          <a:p>
            <a:r>
              <a:rPr lang="en-US" sz="2000" dirty="0">
                <a:solidFill>
                  <a:schemeClr val="bg1"/>
                </a:solidFill>
                <a:latin typeface="Avenir Next LT Pro Demi" panose="020B0704020202020204" pitchFamily="34" charset="0"/>
              </a:rPr>
              <a:t>The Paws-to-Share Foundation is changing that narrative. We are creating a welcoming, community-centered campus where pets and people find safety, care, purpose, and belonging. A place where rescue pets find loving homes, where veterans and individuals in need rediscover their value and potential, and where the community comes together to create brighter futures for all.</a:t>
            </a:r>
            <a:endParaRPr lang="en-US" sz="2000" dirty="0">
              <a:solidFill>
                <a:srgbClr val="7030A0"/>
              </a:solidFill>
              <a:latin typeface="Avenir Next LT Pro Demi" panose="020B0704020202020204" pitchFamily="34" charset="0"/>
            </a:endParaRPr>
          </a:p>
        </p:txBody>
      </p:sp>
      <p:sp>
        <p:nvSpPr>
          <p:cNvPr id="3" name="TextBox 2">
            <a:extLst>
              <a:ext uri="{FF2B5EF4-FFF2-40B4-BE49-F238E27FC236}">
                <a16:creationId xmlns:a16="http://schemas.microsoft.com/office/drawing/2014/main" id="{BABA48C3-4547-5163-0E7C-940B683ED6B8}"/>
              </a:ext>
            </a:extLst>
          </p:cNvPr>
          <p:cNvSpPr txBox="1"/>
          <p:nvPr/>
        </p:nvSpPr>
        <p:spPr>
          <a:xfrm>
            <a:off x="4296697" y="332813"/>
            <a:ext cx="7010400" cy="1015663"/>
          </a:xfrm>
          <a:prstGeom prst="rect">
            <a:avLst/>
          </a:prstGeom>
          <a:noFill/>
        </p:spPr>
        <p:txBody>
          <a:bodyPr wrap="square" rtlCol="0">
            <a:spAutoFit/>
          </a:bodyPr>
          <a:lstStyle/>
          <a:p>
            <a:r>
              <a:rPr lang="en-US" sz="3000" dirty="0">
                <a:solidFill>
                  <a:schemeClr val="bg1"/>
                </a:solidFill>
                <a:latin typeface="Berlin Sans FB" panose="020E0602020502020306" pitchFamily="34" charset="0"/>
              </a:rPr>
              <a:t>Creating Transformational Change for Pets, People, and Communities</a:t>
            </a:r>
          </a:p>
        </p:txBody>
      </p:sp>
    </p:spTree>
    <p:extLst>
      <p:ext uri="{BB962C8B-B14F-4D97-AF65-F5344CB8AC3E}">
        <p14:creationId xmlns:p14="http://schemas.microsoft.com/office/powerpoint/2010/main" val="166097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01F94-B6AE-9232-AA6E-568BA135DDE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1F2A230-E7E1-00FB-602C-249339143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316"/>
            <a:ext cx="12516465" cy="8349746"/>
          </a:xfrm>
          <a:prstGeom prst="rect">
            <a:avLst/>
          </a:prstGeom>
        </p:spPr>
      </p:pic>
      <p:sp>
        <p:nvSpPr>
          <p:cNvPr id="4" name="TextBox 3">
            <a:extLst>
              <a:ext uri="{FF2B5EF4-FFF2-40B4-BE49-F238E27FC236}">
                <a16:creationId xmlns:a16="http://schemas.microsoft.com/office/drawing/2014/main" id="{FC4395D2-3EB6-B914-FC45-90C9A45519E5}"/>
              </a:ext>
            </a:extLst>
          </p:cNvPr>
          <p:cNvSpPr txBox="1"/>
          <p:nvPr/>
        </p:nvSpPr>
        <p:spPr>
          <a:xfrm>
            <a:off x="6980904" y="3765755"/>
            <a:ext cx="5211096" cy="2800767"/>
          </a:xfrm>
          <a:prstGeom prst="rect">
            <a:avLst/>
          </a:prstGeom>
          <a:noFill/>
        </p:spPr>
        <p:txBody>
          <a:bodyPr wrap="square" rtlCol="0">
            <a:spAutoFit/>
          </a:bodyPr>
          <a:lstStyle/>
          <a:p>
            <a:r>
              <a:rPr lang="en-US" sz="1600" dirty="0">
                <a:solidFill>
                  <a:schemeClr val="bg1"/>
                </a:solidFill>
                <a:latin typeface="Avenir Next LT Pro Demi" panose="020B0704020202020204" pitchFamily="34" charset="0"/>
              </a:rPr>
              <a:t>The Foundation's campus is designed as a fully integrated community where housing, training, counseling, animal care, and community engagement come together in one supportive environment. By providing all essential services on-site, the Foundation creates daily opportunities for connection, purpose, and growth, leading to better outcomes for both people and pets. Rather than simply providing assistance, the campus creates a pathway to lasting transformation through community, compassion, and shared purpose.</a:t>
            </a:r>
          </a:p>
        </p:txBody>
      </p:sp>
    </p:spTree>
    <p:extLst>
      <p:ext uri="{BB962C8B-B14F-4D97-AF65-F5344CB8AC3E}">
        <p14:creationId xmlns:p14="http://schemas.microsoft.com/office/powerpoint/2010/main" val="164661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CFB12806-4328-E702-A1DE-57168435CBC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AD109FA-8F92-1A29-023C-0419FC800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58" y="429986"/>
            <a:ext cx="2417387" cy="721744"/>
          </a:xfrm>
          <a:prstGeom prst="rect">
            <a:avLst/>
          </a:prstGeom>
        </p:spPr>
      </p:pic>
      <p:graphicFrame>
        <p:nvGraphicFramePr>
          <p:cNvPr id="2" name="Table 1">
            <a:extLst>
              <a:ext uri="{FF2B5EF4-FFF2-40B4-BE49-F238E27FC236}">
                <a16:creationId xmlns:a16="http://schemas.microsoft.com/office/drawing/2014/main" id="{F2AAFCAC-1EBF-3E93-CDFA-944727CEC668}"/>
              </a:ext>
            </a:extLst>
          </p:cNvPr>
          <p:cNvGraphicFramePr>
            <a:graphicFrameLocks noGrp="1"/>
          </p:cNvGraphicFramePr>
          <p:nvPr>
            <p:extLst>
              <p:ext uri="{D42A27DB-BD31-4B8C-83A1-F6EECF244321}">
                <p14:modId xmlns:p14="http://schemas.microsoft.com/office/powerpoint/2010/main" val="1156234410"/>
              </p:ext>
            </p:extLst>
          </p:nvPr>
        </p:nvGraphicFramePr>
        <p:xfrm>
          <a:off x="318365" y="1518507"/>
          <a:ext cx="11555269" cy="4909507"/>
        </p:xfrm>
        <a:graphic>
          <a:graphicData uri="http://schemas.openxmlformats.org/drawingml/2006/table">
            <a:tbl>
              <a:tblPr firstRow="1" bandRow="1">
                <a:tableStyleId>{22838BEF-8BB2-4498-84A7-C5851F593DF1}</a:tableStyleId>
              </a:tblPr>
              <a:tblGrid>
                <a:gridCol w="3765933">
                  <a:extLst>
                    <a:ext uri="{9D8B030D-6E8A-4147-A177-3AD203B41FA5}">
                      <a16:colId xmlns:a16="http://schemas.microsoft.com/office/drawing/2014/main" val="2432901838"/>
                    </a:ext>
                  </a:extLst>
                </a:gridCol>
                <a:gridCol w="3894668">
                  <a:extLst>
                    <a:ext uri="{9D8B030D-6E8A-4147-A177-3AD203B41FA5}">
                      <a16:colId xmlns:a16="http://schemas.microsoft.com/office/drawing/2014/main" val="1348224133"/>
                    </a:ext>
                  </a:extLst>
                </a:gridCol>
                <a:gridCol w="3894668">
                  <a:extLst>
                    <a:ext uri="{9D8B030D-6E8A-4147-A177-3AD203B41FA5}">
                      <a16:colId xmlns:a16="http://schemas.microsoft.com/office/drawing/2014/main" val="3877665527"/>
                    </a:ext>
                  </a:extLst>
                </a:gridCol>
              </a:tblGrid>
              <a:tr h="974987">
                <a:tc>
                  <a:txBody>
                    <a:bodyPr/>
                    <a:lstStyle/>
                    <a:p>
                      <a:pPr marL="0" marR="0" algn="ctr">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Three Mission Markets, One Unified Vision</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A Community-Integrated Campus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Revenue-Generating Services with Community Benefit</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9750707"/>
                  </a:ext>
                </a:extLst>
              </a:tr>
              <a:tr h="3934520">
                <a:tc>
                  <a:txBody>
                    <a:bodyPr/>
                    <a:lstStyle/>
                    <a:p>
                      <a:pPr marL="0" marR="0">
                        <a:lnSpc>
                          <a:spcPct val="150000"/>
                        </a:lnSpc>
                        <a:spcBef>
                          <a:spcPts val="1800"/>
                        </a:spcBef>
                        <a:spcAft>
                          <a:spcPts val="800"/>
                        </a:spcAft>
                        <a:buNone/>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Unlike most nonprofits that rely on a single funding constituency, the Paws-to-Share Foundation serves three complementary causes:</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Rescue pets and animal welfare</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Veterans in need</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The unhoused</a:t>
                      </a:r>
                    </a:p>
                    <a:p>
                      <a:pPr marL="0" marR="0">
                        <a:lnSpc>
                          <a:spcPct val="150000"/>
                        </a:lnSpc>
                        <a:spcBef>
                          <a:spcPts val="1200"/>
                        </a:spcBef>
                        <a:spcAft>
                          <a:spcPts val="800"/>
                        </a:spcAft>
                        <a:buNone/>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This creates access to multiple grant sources, corporate sponsors, philanthropic donors, and community advocates, significantly diversifying funding opportunities while supporting a shared mission of healing and belonging.</a:t>
                      </a:r>
                    </a:p>
                  </a:txBody>
                  <a:tcPr marL="68580" marR="68580" marT="0" marB="0"/>
                </a:tc>
                <a:tc>
                  <a:txBody>
                    <a:bodyPr/>
                    <a:lstStyle/>
                    <a:p>
                      <a:pPr marL="0" marR="0">
                        <a:lnSpc>
                          <a:spcPct val="150000"/>
                        </a:lnSpc>
                        <a:spcBef>
                          <a:spcPts val="1200"/>
                        </a:spcBef>
                        <a:spcAft>
                          <a:spcPts val="800"/>
                        </a:spcAft>
                        <a:buNone/>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Most sanctuaries and transitional housing programs operate behind closed doors. Our model intentionally invites the community in.</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Visitors engage with pets, residents, and programs year-round </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Increased foot traffic creates greater awareness and donor engagement </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Thousands of small, recurring contributions become possible through ongoing community participation </a:t>
                      </a:r>
                    </a:p>
                    <a:p>
                      <a:pPr marL="0" marR="0">
                        <a:lnSpc>
                          <a:spcPct val="150000"/>
                        </a:lnSpc>
                        <a:spcBef>
                          <a:spcPts val="1200"/>
                        </a:spcBef>
                        <a:spcAft>
                          <a:spcPts val="1800"/>
                        </a:spcAft>
                        <a:buNone/>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The result is a broader and more sustainable donor base than traditional fundraising models alone.</a:t>
                      </a:r>
                      <a:endParaRPr lang="en-US" sz="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50000"/>
                        </a:lnSpc>
                        <a:spcBef>
                          <a:spcPts val="1200"/>
                        </a:spcBef>
                        <a:spcAft>
                          <a:spcPts val="1200"/>
                        </a:spcAft>
                        <a:buNone/>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The Foundation is designed to provide affordable, mission-aligned services on a </a:t>
                      </a:r>
                      <a:r>
                        <a:rPr lang="en-US" sz="1200" b="1"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pay-what-you-can</a:t>
                      </a: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 basis, including:</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Vaccination clinics </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Spay and neuter services </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Grooming services </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Dog training and behavior support </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Pet Wellness Programs</a:t>
                      </a:r>
                    </a:p>
                    <a:p>
                      <a:pPr marL="0" marR="0">
                        <a:lnSpc>
                          <a:spcPct val="150000"/>
                        </a:lnSpc>
                        <a:spcBef>
                          <a:spcPts val="1200"/>
                        </a:spcBef>
                        <a:spcAft>
                          <a:spcPts val="800"/>
                        </a:spcAft>
                        <a:buNone/>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These services create recurring revenue while simultaneously advancing animal welfare throughout the community.</a:t>
                      </a:r>
                    </a:p>
                  </a:txBody>
                  <a:tcPr marL="68580" marR="68580" marT="0" marB="0"/>
                </a:tc>
                <a:extLst>
                  <a:ext uri="{0D108BD9-81ED-4DB2-BD59-A6C34878D82A}">
                    <a16:rowId xmlns:a16="http://schemas.microsoft.com/office/drawing/2014/main" val="2277305738"/>
                  </a:ext>
                </a:extLst>
              </a:tr>
            </a:tbl>
          </a:graphicData>
        </a:graphic>
      </p:graphicFrame>
      <p:sp>
        <p:nvSpPr>
          <p:cNvPr id="6" name="TextBox 5">
            <a:extLst>
              <a:ext uri="{FF2B5EF4-FFF2-40B4-BE49-F238E27FC236}">
                <a16:creationId xmlns:a16="http://schemas.microsoft.com/office/drawing/2014/main" id="{C35704D5-E170-DCFF-FA2A-5C3E343776CD}"/>
              </a:ext>
            </a:extLst>
          </p:cNvPr>
          <p:cNvSpPr txBox="1"/>
          <p:nvPr/>
        </p:nvSpPr>
        <p:spPr>
          <a:xfrm>
            <a:off x="478155" y="498470"/>
            <a:ext cx="10871778" cy="584775"/>
          </a:xfrm>
          <a:prstGeom prst="rect">
            <a:avLst/>
          </a:prstGeom>
          <a:noFill/>
        </p:spPr>
        <p:txBody>
          <a:bodyPr wrap="square" rtlCol="0">
            <a:spAutoFit/>
          </a:bodyPr>
          <a:lstStyle/>
          <a:p>
            <a:r>
              <a:rPr lang="en-US" sz="3200" dirty="0">
                <a:solidFill>
                  <a:schemeClr val="bg1"/>
                </a:solidFill>
                <a:latin typeface="Berlin Sans FB" panose="020E0602020502020306" pitchFamily="34" charset="0"/>
              </a:rPr>
              <a:t>A New Model for Sustainable Impact</a:t>
            </a:r>
          </a:p>
        </p:txBody>
      </p:sp>
    </p:spTree>
    <p:extLst>
      <p:ext uri="{BB962C8B-B14F-4D97-AF65-F5344CB8AC3E}">
        <p14:creationId xmlns:p14="http://schemas.microsoft.com/office/powerpoint/2010/main" val="15518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42377840-EDD1-6A56-ADAC-42CDD864C2B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19F4429-57BE-F809-35B5-B3B2B9727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58" y="429986"/>
            <a:ext cx="2417387" cy="721744"/>
          </a:xfrm>
          <a:prstGeom prst="rect">
            <a:avLst/>
          </a:prstGeom>
        </p:spPr>
      </p:pic>
      <p:graphicFrame>
        <p:nvGraphicFramePr>
          <p:cNvPr id="2" name="Table 1">
            <a:extLst>
              <a:ext uri="{FF2B5EF4-FFF2-40B4-BE49-F238E27FC236}">
                <a16:creationId xmlns:a16="http://schemas.microsoft.com/office/drawing/2014/main" id="{4310EFF9-8EE7-FA37-CD23-5B4B7BAC4741}"/>
              </a:ext>
            </a:extLst>
          </p:cNvPr>
          <p:cNvGraphicFramePr>
            <a:graphicFrameLocks noGrp="1"/>
          </p:cNvGraphicFramePr>
          <p:nvPr>
            <p:extLst>
              <p:ext uri="{D42A27DB-BD31-4B8C-83A1-F6EECF244321}">
                <p14:modId xmlns:p14="http://schemas.microsoft.com/office/powerpoint/2010/main" val="3325275082"/>
              </p:ext>
            </p:extLst>
          </p:nvPr>
        </p:nvGraphicFramePr>
        <p:xfrm>
          <a:off x="318365" y="1380854"/>
          <a:ext cx="11555269" cy="5393571"/>
        </p:xfrm>
        <a:graphic>
          <a:graphicData uri="http://schemas.openxmlformats.org/drawingml/2006/table">
            <a:tbl>
              <a:tblPr firstRow="1" bandRow="1">
                <a:tableStyleId>{22838BEF-8BB2-4498-84A7-C5851F593DF1}</a:tableStyleId>
              </a:tblPr>
              <a:tblGrid>
                <a:gridCol w="3765933">
                  <a:extLst>
                    <a:ext uri="{9D8B030D-6E8A-4147-A177-3AD203B41FA5}">
                      <a16:colId xmlns:a16="http://schemas.microsoft.com/office/drawing/2014/main" val="2432901838"/>
                    </a:ext>
                  </a:extLst>
                </a:gridCol>
                <a:gridCol w="3894668">
                  <a:extLst>
                    <a:ext uri="{9D8B030D-6E8A-4147-A177-3AD203B41FA5}">
                      <a16:colId xmlns:a16="http://schemas.microsoft.com/office/drawing/2014/main" val="1348224133"/>
                    </a:ext>
                  </a:extLst>
                </a:gridCol>
                <a:gridCol w="3894668">
                  <a:extLst>
                    <a:ext uri="{9D8B030D-6E8A-4147-A177-3AD203B41FA5}">
                      <a16:colId xmlns:a16="http://schemas.microsoft.com/office/drawing/2014/main" val="3877665527"/>
                    </a:ext>
                  </a:extLst>
                </a:gridCol>
              </a:tblGrid>
              <a:tr h="1020143">
                <a:tc>
                  <a:txBody>
                    <a:bodyPr/>
                    <a:lstStyle/>
                    <a:p>
                      <a:pPr marL="0" marR="0" algn="ctr">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Our Promise to the Pets in Our Care</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Our Commitment to the People We Serve</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Serving the Communities Who Welcome Us to their Neighborhood</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9750707"/>
                  </a:ext>
                </a:extLst>
              </a:tr>
              <a:tr h="4373428">
                <a:tc>
                  <a:txBody>
                    <a:bodyPr/>
                    <a:lstStyle/>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Enjoying healthier and happier lives</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Improved care through in-house training, veterinary and grooming services</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More human connection and socialization</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More pet to pet connection, through positive interactions</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Enjoying a ‘home-like’ environment while in the process of finding a forever home</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Significantly higher changes of being adopted</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Significantly faster rates of adoption</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Better matches to those adopting households</a:t>
                      </a:r>
                    </a:p>
                    <a:p>
                      <a:pPr marL="171450" marR="0" lvl="0" indent="-171450">
                        <a:lnSpc>
                          <a:spcPct val="150000"/>
                        </a:lnSpc>
                        <a:spcBef>
                          <a:spcPts val="300"/>
                        </a:spcBef>
                        <a:spcAft>
                          <a:spcPts val="300"/>
                        </a:spcAft>
                        <a:buFont typeface="Arial" panose="020B0604020202020204" pitchFamily="34" charset="0"/>
                        <a:buChar char="•"/>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Significantly reduced rates of returning to the Foundation</a:t>
                      </a:r>
                    </a:p>
                  </a:txBody>
                  <a:tcPr marL="68580" marR="68580" marT="0" marB="0"/>
                </a:tc>
                <a:tc>
                  <a:txBody>
                    <a:bodyPr/>
                    <a:lstStyle/>
                    <a:p>
                      <a:pPr marL="171450" marR="0" lvl="0" indent="-171450">
                        <a:lnSpc>
                          <a:spcPct val="150000"/>
                        </a:lnSpc>
                        <a:spcBef>
                          <a:spcPts val="6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Helping renew a sense of purpose and self</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Helping develop a sense of believing comfortable being a fit in the world around them</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Providing a sense of community while on the Foundation campus, and after becoming a graduated of the Foundation</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Providing support services in one-on-one models, and social models, reducing the sense of isolation</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Creating a ‘college-like’ atmosphere at the Foundation so our staff feel welcomed, not like they are being punished.</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Enhancing the probability of long-term positive outcomes through career paths to fit their interests</a:t>
                      </a:r>
                    </a:p>
                    <a:p>
                      <a:pPr marL="0" marR="0" lvl="0" indent="0">
                        <a:lnSpc>
                          <a:spcPct val="150000"/>
                        </a:lnSpc>
                        <a:spcBef>
                          <a:spcPts val="300"/>
                        </a:spcBef>
                        <a:spcAft>
                          <a:spcPts val="300"/>
                        </a:spcAft>
                        <a:buSzPts val="1000"/>
                        <a:buFont typeface="Arial" panose="020B0604020202020204" pitchFamily="34" charset="0"/>
                        <a:buNone/>
                        <a:tabLst>
                          <a:tab pos="457200" algn="l"/>
                        </a:tabLst>
                      </a:pPr>
                      <a:endParaRPr lang="en-US" sz="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Creates a welcoming community where connection replaces isolation and loneliness</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Brings people of all ages and backgrounds together through compassion and shared purpose</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Strengthens social bonds and fosters a deeper sense of belonging</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Inspires volunteerism and community engagement</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Creates opportunities for healing, hope, and meaningful human-animal connections</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Reinforces that veterans and the unhoused are valued members of our community, deserving of dignity, opportunity, and connection</a:t>
                      </a:r>
                    </a:p>
                    <a:p>
                      <a:pPr marL="171450" marR="0" lvl="0" indent="-171450">
                        <a:lnSpc>
                          <a:spcPct val="150000"/>
                        </a:lnSpc>
                        <a:spcBef>
                          <a:spcPts val="300"/>
                        </a:spcBef>
                        <a:spcAft>
                          <a:spcPts val="300"/>
                        </a:spcAft>
                        <a:buSzPts val="1000"/>
                        <a:buFont typeface="Arial" panose="020B0604020202020204" pitchFamily="34" charset="0"/>
                        <a:buChar char="•"/>
                        <a:tabLst>
                          <a:tab pos="457200" algn="l"/>
                        </a:tabLst>
                      </a:pPr>
                      <a:r>
                        <a:rPr lang="en-US" sz="12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Builds stronger, more compassionate communities where both people and pets can thrive</a:t>
                      </a:r>
                    </a:p>
                  </a:txBody>
                  <a:tcPr marL="68580" marR="68580" marT="0" marB="0"/>
                </a:tc>
                <a:extLst>
                  <a:ext uri="{0D108BD9-81ED-4DB2-BD59-A6C34878D82A}">
                    <a16:rowId xmlns:a16="http://schemas.microsoft.com/office/drawing/2014/main" val="2277305738"/>
                  </a:ext>
                </a:extLst>
              </a:tr>
            </a:tbl>
          </a:graphicData>
        </a:graphic>
      </p:graphicFrame>
      <p:sp>
        <p:nvSpPr>
          <p:cNvPr id="6" name="TextBox 5">
            <a:extLst>
              <a:ext uri="{FF2B5EF4-FFF2-40B4-BE49-F238E27FC236}">
                <a16:creationId xmlns:a16="http://schemas.microsoft.com/office/drawing/2014/main" id="{EA097E79-2910-1E1D-6AE5-80184DEFEC9A}"/>
              </a:ext>
            </a:extLst>
          </p:cNvPr>
          <p:cNvSpPr txBox="1"/>
          <p:nvPr/>
        </p:nvSpPr>
        <p:spPr>
          <a:xfrm>
            <a:off x="478155" y="498470"/>
            <a:ext cx="10871778" cy="584775"/>
          </a:xfrm>
          <a:prstGeom prst="rect">
            <a:avLst/>
          </a:prstGeom>
          <a:noFill/>
        </p:spPr>
        <p:txBody>
          <a:bodyPr wrap="square" rtlCol="0">
            <a:spAutoFit/>
          </a:bodyPr>
          <a:lstStyle/>
          <a:p>
            <a:r>
              <a:rPr lang="en-US" sz="3200" dirty="0">
                <a:solidFill>
                  <a:schemeClr val="bg1"/>
                </a:solidFill>
                <a:latin typeface="Berlin Sans FB" panose="020E0602020502020306" pitchFamily="34" charset="0"/>
              </a:rPr>
              <a:t>Healing Lives, Strengthening Communities</a:t>
            </a:r>
          </a:p>
        </p:txBody>
      </p:sp>
    </p:spTree>
    <p:extLst>
      <p:ext uri="{BB962C8B-B14F-4D97-AF65-F5344CB8AC3E}">
        <p14:creationId xmlns:p14="http://schemas.microsoft.com/office/powerpoint/2010/main" val="286370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4FBCAA61-E91D-F301-DA16-149CE03DB02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76C21E1-7771-52C1-0D09-112D41955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58" y="429986"/>
            <a:ext cx="2417387" cy="721744"/>
          </a:xfrm>
          <a:prstGeom prst="rect">
            <a:avLst/>
          </a:prstGeom>
        </p:spPr>
      </p:pic>
      <p:graphicFrame>
        <p:nvGraphicFramePr>
          <p:cNvPr id="2" name="Table 1">
            <a:extLst>
              <a:ext uri="{FF2B5EF4-FFF2-40B4-BE49-F238E27FC236}">
                <a16:creationId xmlns:a16="http://schemas.microsoft.com/office/drawing/2014/main" id="{E874986C-FB20-CFC5-D8AD-DCEA7C6EF744}"/>
              </a:ext>
            </a:extLst>
          </p:cNvPr>
          <p:cNvGraphicFramePr>
            <a:graphicFrameLocks noGrp="1"/>
          </p:cNvGraphicFramePr>
          <p:nvPr/>
        </p:nvGraphicFramePr>
        <p:xfrm>
          <a:off x="471953" y="1309261"/>
          <a:ext cx="11247120" cy="5276284"/>
        </p:xfrm>
        <a:graphic>
          <a:graphicData uri="http://schemas.openxmlformats.org/drawingml/2006/table">
            <a:tbl>
              <a:tblPr firstRow="1" bandRow="1">
                <a:tableStyleId>{22838BEF-8BB2-4498-84A7-C5851F593DF1}</a:tableStyleId>
              </a:tblPr>
              <a:tblGrid>
                <a:gridCol w="3749040">
                  <a:extLst>
                    <a:ext uri="{9D8B030D-6E8A-4147-A177-3AD203B41FA5}">
                      <a16:colId xmlns:a16="http://schemas.microsoft.com/office/drawing/2014/main" val="2432901838"/>
                    </a:ext>
                  </a:extLst>
                </a:gridCol>
                <a:gridCol w="3749040">
                  <a:extLst>
                    <a:ext uri="{9D8B030D-6E8A-4147-A177-3AD203B41FA5}">
                      <a16:colId xmlns:a16="http://schemas.microsoft.com/office/drawing/2014/main" val="1348224133"/>
                    </a:ext>
                  </a:extLst>
                </a:gridCol>
                <a:gridCol w="3749040">
                  <a:extLst>
                    <a:ext uri="{9D8B030D-6E8A-4147-A177-3AD203B41FA5}">
                      <a16:colId xmlns:a16="http://schemas.microsoft.com/office/drawing/2014/main" val="3877665527"/>
                    </a:ext>
                  </a:extLst>
                </a:gridCol>
              </a:tblGrid>
              <a:tr h="783316">
                <a:tc>
                  <a:txBody>
                    <a:bodyPr/>
                    <a:lstStyle/>
                    <a:p>
                      <a:pPr marL="0" marR="0" algn="ctr">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Mission-Driven Events That Generate Ongoing Revenue</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Diversified Income Beyond Traditional Donations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800"/>
                        </a:spcAft>
                        <a:buNone/>
                      </a:pPr>
                      <a:r>
                        <a:rPr lang="en-US" sz="16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The Result: A Self-Reinforcing Funding Ecosystem</a:t>
                      </a:r>
                      <a:endParaRPr lang="en-US" sz="16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9750707"/>
                  </a:ext>
                </a:extLst>
              </a:tr>
              <a:tr h="4492968">
                <a:tc>
                  <a:txBody>
                    <a:bodyPr/>
                    <a:lstStyle/>
                    <a:p>
                      <a:pPr marL="0" marR="0">
                        <a:lnSpc>
                          <a:spcPct val="150000"/>
                        </a:lnSpc>
                        <a:spcBef>
                          <a:spcPts val="1200"/>
                        </a:spcBef>
                        <a:spcAft>
                          <a:spcPts val="800"/>
                        </a:spcAft>
                        <a:buNone/>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The campus itself becomes a destination for community engagement:</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Outdoor concerts and performances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Family movie nights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Farmers markets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Food truck nights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Educational workshops and classes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Adoption and community festivals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Bef>
                          <a:spcPts val="1200"/>
                        </a:spcBef>
                        <a:spcAft>
                          <a:spcPts val="800"/>
                        </a:spcAft>
                        <a:buNone/>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These activities generate revenue, increase visibility, strengthen community connections, and create new donor relationships.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50000"/>
                        </a:lnSpc>
                        <a:spcBef>
                          <a:spcPts val="1200"/>
                        </a:spcBef>
                        <a:spcAft>
                          <a:spcPts val="800"/>
                        </a:spcAft>
                        <a:buNone/>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To reduce dependence on grants and annual fundraising campaigns, the Foundation incorporates multiple revenue streams: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Conference room rentals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Day office rentals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Corporate retreats and team-building events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Multi-day corporate gatherings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On-site lodging accommodations for approved programs and events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Symbol" panose="05050102010706020507" pitchFamily="18" charset="2"/>
                        <a:buChar char=""/>
                      </a:pPr>
                      <a:r>
                        <a:rPr lang="en-US" sz="11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Sponsorship opportunities throughout the campus</a:t>
                      </a:r>
                      <a:endParaRPr lang="en-US" sz="1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50000"/>
                        </a:lnSpc>
                        <a:spcBef>
                          <a:spcPts val="1200"/>
                        </a:spcBef>
                        <a:spcAft>
                          <a:spcPts val="1200"/>
                        </a:spcAft>
                        <a:buNone/>
                      </a:pPr>
                      <a:r>
                        <a:rPr lang="en-US" sz="11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Most nonprofits often depend heavily on annual fundraising and grants. The Paws-to-Share Foundation is being designed as a diversified social enterprise that combines:</a:t>
                      </a:r>
                      <a:endParaRPr lang="en-US" sz="11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Wingdings" panose="05000000000000000000" pitchFamily="2" charset="2"/>
                        <a:buChar char=""/>
                      </a:pPr>
                      <a:r>
                        <a:rPr lang="en-US" sz="11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Philanthropic Giving</a:t>
                      </a:r>
                      <a:endParaRPr lang="en-US" sz="11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Wingdings" panose="05000000000000000000" pitchFamily="2" charset="2"/>
                        <a:buChar char=""/>
                      </a:pPr>
                      <a:r>
                        <a:rPr lang="en-US" sz="11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Grant Funding</a:t>
                      </a:r>
                      <a:endParaRPr lang="en-US" sz="11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Wingdings" panose="05000000000000000000" pitchFamily="2" charset="2"/>
                        <a:buChar char=""/>
                      </a:pPr>
                      <a:r>
                        <a:rPr lang="en-US" sz="11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Community Donations</a:t>
                      </a:r>
                      <a:endParaRPr lang="en-US" sz="11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Wingdings" panose="05000000000000000000" pitchFamily="2" charset="2"/>
                        <a:buChar char=""/>
                      </a:pPr>
                      <a:r>
                        <a:rPr lang="en-US" sz="11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Service Revenue</a:t>
                      </a:r>
                      <a:endParaRPr lang="en-US" sz="11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Wingdings" panose="05000000000000000000" pitchFamily="2" charset="2"/>
                        <a:buChar char=""/>
                      </a:pPr>
                      <a:r>
                        <a:rPr lang="en-US" sz="11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Event Revenue</a:t>
                      </a:r>
                      <a:endParaRPr lang="en-US" sz="11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Wingdings" panose="05000000000000000000" pitchFamily="2" charset="2"/>
                        <a:buChar char=""/>
                      </a:pPr>
                      <a:r>
                        <a:rPr lang="en-US" sz="11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Facility Rentals</a:t>
                      </a:r>
                      <a:endParaRPr lang="en-US" sz="11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300"/>
                        </a:spcBef>
                        <a:spcAft>
                          <a:spcPts val="300"/>
                        </a:spcAft>
                        <a:buFont typeface="Wingdings" panose="05000000000000000000" pitchFamily="2" charset="2"/>
                        <a:buChar char=""/>
                      </a:pPr>
                      <a:r>
                        <a:rPr lang="en-US" sz="11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Corporate Partnerships</a:t>
                      </a:r>
                      <a:endParaRPr lang="en-US" sz="11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Bef>
                          <a:spcPts val="1200"/>
                        </a:spcBef>
                        <a:spcAft>
                          <a:spcPts val="800"/>
                        </a:spcAft>
                        <a:buNone/>
                      </a:pPr>
                      <a:r>
                        <a:rPr lang="en-US" sz="1100" b="1" i="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The goal is simple: create a financially resilient model capable of sustaining and expanding Foundation services for decades to come. </a:t>
                      </a:r>
                      <a:endParaRPr lang="en-US" sz="1100" i="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7305738"/>
                  </a:ext>
                </a:extLst>
              </a:tr>
            </a:tbl>
          </a:graphicData>
        </a:graphic>
      </p:graphicFrame>
      <p:pic>
        <p:nvPicPr>
          <p:cNvPr id="5" name="Picture 4">
            <a:extLst>
              <a:ext uri="{FF2B5EF4-FFF2-40B4-BE49-F238E27FC236}">
                <a16:creationId xmlns:a16="http://schemas.microsoft.com/office/drawing/2014/main" id="{261A4EC0-0445-1118-D9CD-33722B8F318B}"/>
              </a:ext>
            </a:extLst>
          </p:cNvPr>
          <p:cNvPicPr>
            <a:picLocks noChangeAspect="1"/>
          </p:cNvPicPr>
          <p:nvPr/>
        </p:nvPicPr>
        <p:blipFill>
          <a:blip r:embed="rId3"/>
          <a:stretch>
            <a:fillRect/>
          </a:stretch>
        </p:blipFill>
        <p:spPr>
          <a:xfrm>
            <a:off x="478155" y="292119"/>
            <a:ext cx="11028620" cy="859611"/>
          </a:xfrm>
          <a:prstGeom prst="rect">
            <a:avLst/>
          </a:prstGeom>
        </p:spPr>
      </p:pic>
    </p:spTree>
    <p:extLst>
      <p:ext uri="{BB962C8B-B14F-4D97-AF65-F5344CB8AC3E}">
        <p14:creationId xmlns:p14="http://schemas.microsoft.com/office/powerpoint/2010/main" val="289661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BFCF4-C216-3061-E005-8D892D5BF8C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FCBC704-3B37-68D7-8CD2-52A81C70A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6" name="TextBox 5">
            <a:extLst>
              <a:ext uri="{FF2B5EF4-FFF2-40B4-BE49-F238E27FC236}">
                <a16:creationId xmlns:a16="http://schemas.microsoft.com/office/drawing/2014/main" id="{4C0D5A53-A125-4DFF-8B22-14D34FD78970}"/>
              </a:ext>
            </a:extLst>
          </p:cNvPr>
          <p:cNvSpPr txBox="1"/>
          <p:nvPr/>
        </p:nvSpPr>
        <p:spPr>
          <a:xfrm>
            <a:off x="582803" y="622998"/>
            <a:ext cx="10871778" cy="523220"/>
          </a:xfrm>
          <a:prstGeom prst="rect">
            <a:avLst/>
          </a:prstGeom>
          <a:noFill/>
        </p:spPr>
        <p:txBody>
          <a:bodyPr wrap="square" rtlCol="0">
            <a:spAutoFit/>
          </a:bodyPr>
          <a:lstStyle/>
          <a:p>
            <a:r>
              <a:rPr lang="en-US" sz="2800" dirty="0">
                <a:solidFill>
                  <a:schemeClr val="bg1"/>
                </a:solidFill>
                <a:latin typeface="Avenir Next LT Pro Demi" panose="020B0704020202020204" pitchFamily="34" charset="0"/>
              </a:rPr>
              <a:t>Join Us in Redefining What Is Possible</a:t>
            </a:r>
          </a:p>
        </p:txBody>
      </p:sp>
      <p:sp>
        <p:nvSpPr>
          <p:cNvPr id="7" name="TextBox 6">
            <a:extLst>
              <a:ext uri="{FF2B5EF4-FFF2-40B4-BE49-F238E27FC236}">
                <a16:creationId xmlns:a16="http://schemas.microsoft.com/office/drawing/2014/main" id="{93937861-2A49-4227-6D6B-948E10D6B906}"/>
              </a:ext>
            </a:extLst>
          </p:cNvPr>
          <p:cNvSpPr txBox="1"/>
          <p:nvPr/>
        </p:nvSpPr>
        <p:spPr>
          <a:xfrm>
            <a:off x="582803" y="1405440"/>
            <a:ext cx="7794281" cy="2862322"/>
          </a:xfrm>
          <a:prstGeom prst="rect">
            <a:avLst/>
          </a:prstGeom>
          <a:noFill/>
        </p:spPr>
        <p:txBody>
          <a:bodyPr wrap="square" rtlCol="0">
            <a:spAutoFit/>
          </a:bodyPr>
          <a:lstStyle/>
          <a:p>
            <a:r>
              <a:rPr lang="en-US" sz="2000" dirty="0">
                <a:solidFill>
                  <a:schemeClr val="bg1"/>
                </a:solidFill>
                <a:latin typeface="Avenir Next LT Pro Demi" panose="020B0704020202020204" pitchFamily="34" charset="0"/>
              </a:rPr>
              <a:t>The Paws-to-Share Foundation is seeking visionary cities, charitable organizations, corporate partners, and generous individuals who are willing to rethink what is possible. We believe the challenges facing rescue pets, veterans, individuals in need, and our communities are deeply interconnected—and that meaningful change requires a new approach. Together, we can build an innovative, transparent, and self-sustaining model that not only improves lives, but redefines how they are changed for generations to come.</a:t>
            </a:r>
          </a:p>
        </p:txBody>
      </p:sp>
      <p:pic>
        <p:nvPicPr>
          <p:cNvPr id="9" name="Picture 8">
            <a:extLst>
              <a:ext uri="{FF2B5EF4-FFF2-40B4-BE49-F238E27FC236}">
                <a16:creationId xmlns:a16="http://schemas.microsoft.com/office/drawing/2014/main" id="{BF71FB08-EDCA-AA57-D8E3-38AB996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404" y="5584096"/>
            <a:ext cx="2812999" cy="839860"/>
          </a:xfrm>
          <a:prstGeom prst="rect">
            <a:avLst/>
          </a:prstGeom>
        </p:spPr>
      </p:pic>
    </p:spTree>
    <p:extLst>
      <p:ext uri="{BB962C8B-B14F-4D97-AF65-F5344CB8AC3E}">
        <p14:creationId xmlns:p14="http://schemas.microsoft.com/office/powerpoint/2010/main" val="427200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107C0A2E-264A-CF40-D8FE-F2D001AE168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10F467D-FAEF-5C65-0B64-74FD869CE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58" y="429986"/>
            <a:ext cx="2417387" cy="721744"/>
          </a:xfrm>
          <a:prstGeom prst="rect">
            <a:avLst/>
          </a:prstGeom>
        </p:spPr>
      </p:pic>
      <p:graphicFrame>
        <p:nvGraphicFramePr>
          <p:cNvPr id="2" name="Table 1">
            <a:extLst>
              <a:ext uri="{FF2B5EF4-FFF2-40B4-BE49-F238E27FC236}">
                <a16:creationId xmlns:a16="http://schemas.microsoft.com/office/drawing/2014/main" id="{10799118-A72A-AC42-483F-BAE298B0A703}"/>
              </a:ext>
            </a:extLst>
          </p:cNvPr>
          <p:cNvGraphicFramePr>
            <a:graphicFrameLocks noGrp="1"/>
          </p:cNvGraphicFramePr>
          <p:nvPr>
            <p:extLst>
              <p:ext uri="{D42A27DB-BD31-4B8C-83A1-F6EECF244321}">
                <p14:modId xmlns:p14="http://schemas.microsoft.com/office/powerpoint/2010/main" val="969337389"/>
              </p:ext>
            </p:extLst>
          </p:nvPr>
        </p:nvGraphicFramePr>
        <p:xfrm>
          <a:off x="1066800" y="1484300"/>
          <a:ext cx="10058400" cy="5012540"/>
        </p:xfrm>
        <a:graphic>
          <a:graphicData uri="http://schemas.openxmlformats.org/drawingml/2006/table">
            <a:tbl>
              <a:tblPr firstRow="1" bandRow="1">
                <a:tableStyleId>{22838BEF-8BB2-4498-84A7-C5851F593DF1}</a:tableStyleId>
              </a:tblPr>
              <a:tblGrid>
                <a:gridCol w="2269816">
                  <a:extLst>
                    <a:ext uri="{9D8B030D-6E8A-4147-A177-3AD203B41FA5}">
                      <a16:colId xmlns:a16="http://schemas.microsoft.com/office/drawing/2014/main" val="1348224133"/>
                    </a:ext>
                  </a:extLst>
                </a:gridCol>
                <a:gridCol w="7788584">
                  <a:extLst>
                    <a:ext uri="{9D8B030D-6E8A-4147-A177-3AD203B41FA5}">
                      <a16:colId xmlns:a16="http://schemas.microsoft.com/office/drawing/2014/main" val="3877665527"/>
                    </a:ext>
                  </a:extLst>
                </a:gridCol>
              </a:tblGrid>
              <a:tr h="1002508">
                <a:tc>
                  <a:txBody>
                    <a:bodyPr/>
                    <a:lstStyle/>
                    <a:p>
                      <a:pPr marL="0" marR="0">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Community Partner — $10,000+</a:t>
                      </a:r>
                      <a:endParaRPr lang="en-US" sz="16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1200"/>
                        </a:spcBef>
                        <a:spcAft>
                          <a:spcPts val="800"/>
                        </a:spcAft>
                        <a:buNone/>
                      </a:pPr>
                      <a:r>
                        <a:rPr lang="en-US" sz="14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Support community outreach, educational programs, adoption events, and volunteer initiatives.</a:t>
                      </a:r>
                      <a:endParaRPr lang="en-US" sz="14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9750707"/>
                  </a:ext>
                </a:extLst>
              </a:tr>
              <a:tr h="1002508">
                <a:tc>
                  <a:txBody>
                    <a:bodyPr/>
                    <a:lstStyle/>
                    <a:p>
                      <a:pPr marL="0" marR="0">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Program Partner — $25,000+</a:t>
                      </a:r>
                      <a:endParaRPr lang="en-US" sz="16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1200"/>
                        </a:spcBef>
                        <a:spcAft>
                          <a:spcPts val="800"/>
                        </a:spcAft>
                        <a:buNone/>
                      </a:pPr>
                      <a:r>
                        <a:rPr lang="en-US" sz="14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Support workforce development, counseling services, participant support, and life-skills programs.</a:t>
                      </a:r>
                      <a:endParaRPr lang="en-US" sz="14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7305738"/>
                  </a:ext>
                </a:extLst>
              </a:tr>
              <a:tr h="1002508">
                <a:tc>
                  <a:txBody>
                    <a:bodyPr/>
                    <a:lstStyle/>
                    <a:p>
                      <a:pPr marL="0" marR="0">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Campus Partner — $50,000+</a:t>
                      </a:r>
                      <a:endParaRPr lang="en-US" sz="16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1200"/>
                        </a:spcBef>
                        <a:spcAft>
                          <a:spcPts val="800"/>
                        </a:spcAft>
                        <a:buNone/>
                      </a:pPr>
                      <a:r>
                        <a:rPr lang="en-US" sz="14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Support animal care, veterinary services, enrichment programs, training facilities, and community spaces.</a:t>
                      </a:r>
                      <a:endParaRPr lang="en-US" sz="14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8511485"/>
                  </a:ext>
                </a:extLst>
              </a:tr>
              <a:tr h="1002508">
                <a:tc>
                  <a:txBody>
                    <a:bodyPr/>
                    <a:lstStyle/>
                    <a:p>
                      <a:pPr marL="0" marR="0">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Legacy Partner — $100,000+</a:t>
                      </a:r>
                      <a:endParaRPr lang="en-US" sz="16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1200"/>
                        </a:spcBef>
                        <a:spcAft>
                          <a:spcPts val="800"/>
                        </a:spcAft>
                        <a:buNone/>
                      </a:pPr>
                      <a:r>
                        <a:rPr lang="en-US" sz="14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Support workforce development, counseling services, participant support, and life-skills programs.</a:t>
                      </a:r>
                      <a:endParaRPr lang="en-US" sz="14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8259024"/>
                  </a:ext>
                </a:extLst>
              </a:tr>
              <a:tr h="1002508">
                <a:tc>
                  <a:txBody>
                    <a:bodyPr/>
                    <a:lstStyle/>
                    <a:p>
                      <a:pPr marL="0" marR="0">
                        <a:lnSpc>
                          <a:spcPct val="150000"/>
                        </a:lnSpc>
                        <a:spcBef>
                          <a:spcPts val="1200"/>
                        </a:spcBef>
                        <a:spcAft>
                          <a:spcPts val="800"/>
                        </a:spcAft>
                        <a:buNone/>
                      </a:pPr>
                      <a:r>
                        <a:rPr lang="en-US" sz="16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In-Kind Community Partner</a:t>
                      </a:r>
                      <a:endParaRPr lang="en-US" sz="16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1200"/>
                        </a:spcBef>
                        <a:spcAft>
                          <a:spcPts val="800"/>
                        </a:spcAft>
                        <a:buNone/>
                      </a:pPr>
                      <a:r>
                        <a:rPr lang="en-US" sz="1400" dirty="0">
                          <a:solidFill>
                            <a:srgbClr val="7030A0"/>
                          </a:solidFill>
                          <a:effectLst/>
                          <a:latin typeface="Avenir Next LT Pro Demi" panose="020B0704020202020204" pitchFamily="34" charset="0"/>
                          <a:ea typeface="Aptos" panose="020B0004020202020204" pitchFamily="34" charset="0"/>
                          <a:cs typeface="Times New Roman" panose="02020603050405020304" pitchFamily="18" charset="0"/>
                        </a:rPr>
                        <a:t>A city, county, or public agency that supports the Foundation through the donation of land, facilities, infrastructure, permits, professional services, or other non-cash resources. </a:t>
                      </a:r>
                      <a:endParaRPr lang="en-US" sz="14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8103893"/>
                  </a:ext>
                </a:extLst>
              </a:tr>
            </a:tbl>
          </a:graphicData>
        </a:graphic>
      </p:graphicFrame>
      <p:sp>
        <p:nvSpPr>
          <p:cNvPr id="3" name="TextBox 2">
            <a:extLst>
              <a:ext uri="{FF2B5EF4-FFF2-40B4-BE49-F238E27FC236}">
                <a16:creationId xmlns:a16="http://schemas.microsoft.com/office/drawing/2014/main" id="{2418E311-C585-6D42-A5E7-1AF5FAFF4206}"/>
              </a:ext>
            </a:extLst>
          </p:cNvPr>
          <p:cNvSpPr txBox="1"/>
          <p:nvPr/>
        </p:nvSpPr>
        <p:spPr>
          <a:xfrm>
            <a:off x="845573" y="433111"/>
            <a:ext cx="7570840" cy="461665"/>
          </a:xfrm>
          <a:prstGeom prst="rect">
            <a:avLst/>
          </a:prstGeom>
          <a:noFill/>
        </p:spPr>
        <p:txBody>
          <a:bodyPr wrap="square" rtlCol="0">
            <a:spAutoFit/>
          </a:bodyPr>
          <a:lstStyle/>
          <a:p>
            <a:r>
              <a:rPr lang="en-US" sz="2400" dirty="0">
                <a:solidFill>
                  <a:schemeClr val="bg1"/>
                </a:solidFill>
                <a:latin typeface="Avenir Next LT Pro Demi" panose="020B0704020202020204" pitchFamily="34" charset="0"/>
              </a:rPr>
              <a:t>Founding Partnership &amp; Sponsorship Opportunities</a:t>
            </a:r>
          </a:p>
        </p:txBody>
      </p:sp>
    </p:spTree>
    <p:extLst>
      <p:ext uri="{BB962C8B-B14F-4D97-AF65-F5344CB8AC3E}">
        <p14:creationId xmlns:p14="http://schemas.microsoft.com/office/powerpoint/2010/main" val="289984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98426477-2EB1-D0EB-569B-666EA7D1ED9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87BCF43-7CBF-320D-A372-A608915BF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94" y="332813"/>
            <a:ext cx="2816889" cy="841021"/>
          </a:xfrm>
          <a:prstGeom prst="rect">
            <a:avLst/>
          </a:prstGeom>
        </p:spPr>
      </p:pic>
      <p:sp>
        <p:nvSpPr>
          <p:cNvPr id="3" name="TextBox 2">
            <a:extLst>
              <a:ext uri="{FF2B5EF4-FFF2-40B4-BE49-F238E27FC236}">
                <a16:creationId xmlns:a16="http://schemas.microsoft.com/office/drawing/2014/main" id="{C320489A-D778-DCE6-F220-AAB13A2329B4}"/>
              </a:ext>
            </a:extLst>
          </p:cNvPr>
          <p:cNvSpPr txBox="1"/>
          <p:nvPr/>
        </p:nvSpPr>
        <p:spPr>
          <a:xfrm>
            <a:off x="1454902" y="1615259"/>
            <a:ext cx="9674942" cy="4247317"/>
          </a:xfrm>
          <a:prstGeom prst="rect">
            <a:avLst/>
          </a:prstGeom>
          <a:noFill/>
        </p:spPr>
        <p:txBody>
          <a:bodyPr wrap="square" rtlCol="0">
            <a:spAutoFit/>
          </a:bodyPr>
          <a:lstStyle/>
          <a:p>
            <a:pPr algn="ctr"/>
            <a:r>
              <a:rPr lang="en-US" sz="3000" dirty="0">
                <a:solidFill>
                  <a:schemeClr val="bg1"/>
                </a:solidFill>
                <a:latin typeface="Berlin Sans FB" panose="020E0602020502020306" pitchFamily="34" charset="0"/>
              </a:rPr>
              <a:t>To Learn More About the Paws-to-Share Foundation</a:t>
            </a:r>
          </a:p>
          <a:p>
            <a:pPr algn="ctr"/>
            <a:endParaRPr lang="en-US" sz="3000" dirty="0">
              <a:solidFill>
                <a:schemeClr val="bg1"/>
              </a:solidFill>
              <a:latin typeface="Berlin Sans FB" panose="020E0602020502020306" pitchFamily="34" charset="0"/>
            </a:endParaRPr>
          </a:p>
          <a:p>
            <a:pPr algn="ctr"/>
            <a:endParaRPr lang="en-US" sz="3000" dirty="0">
              <a:solidFill>
                <a:schemeClr val="bg1"/>
              </a:solidFill>
              <a:latin typeface="Berlin Sans FB" panose="020E0602020502020306" pitchFamily="34" charset="0"/>
            </a:endParaRPr>
          </a:p>
          <a:p>
            <a:pPr algn="ctr"/>
            <a:r>
              <a:rPr lang="en-US" sz="3000" dirty="0">
                <a:solidFill>
                  <a:schemeClr val="bg1"/>
                </a:solidFill>
                <a:latin typeface="Berlin Sans FB" panose="020E0602020502020306" pitchFamily="34" charset="0"/>
              </a:rPr>
              <a:t>Jaime Goldfarb, Ph.D.</a:t>
            </a:r>
          </a:p>
          <a:p>
            <a:pPr algn="ctr"/>
            <a:r>
              <a:rPr lang="en-US" sz="3000" dirty="0">
                <a:solidFill>
                  <a:schemeClr val="bg1"/>
                </a:solidFill>
                <a:latin typeface="Berlin Sans FB" panose="020E0602020502020306" pitchFamily="34" charset="0"/>
              </a:rPr>
              <a:t>President/Founder</a:t>
            </a:r>
          </a:p>
          <a:p>
            <a:pPr algn="ctr"/>
            <a:r>
              <a:rPr lang="en-US" sz="3000" dirty="0">
                <a:solidFill>
                  <a:schemeClr val="bg1"/>
                </a:solidFill>
                <a:latin typeface="Berlin Sans FB" panose="020E0602020502020306" pitchFamily="34" charset="0"/>
              </a:rPr>
              <a:t>The Paws-to-Share Foundation</a:t>
            </a:r>
          </a:p>
          <a:p>
            <a:pPr algn="ctr"/>
            <a:r>
              <a:rPr lang="en-US" sz="3000" dirty="0">
                <a:solidFill>
                  <a:srgbClr val="F4B400"/>
                </a:solidFill>
                <a:latin typeface="Berlin Sans FB" panose="020E0602020502020306" pitchFamily="34" charset="0"/>
                <a:hlinkClick r:id="rId3">
                  <a:extLst>
                    <a:ext uri="{A12FA001-AC4F-418D-AE19-62706E023703}">
                      <ahyp:hlinkClr xmlns:ahyp="http://schemas.microsoft.com/office/drawing/2018/hyperlinkcolor" val="tx"/>
                    </a:ext>
                  </a:extLst>
                </a:hlinkClick>
              </a:rPr>
              <a:t>jgoldfarb@thepawstosharefoundation.org</a:t>
            </a:r>
            <a:endParaRPr lang="en-US" sz="3000" dirty="0">
              <a:solidFill>
                <a:srgbClr val="F4B400"/>
              </a:solidFill>
              <a:latin typeface="Berlin Sans FB" panose="020E0602020502020306" pitchFamily="34" charset="0"/>
            </a:endParaRPr>
          </a:p>
          <a:p>
            <a:pPr algn="ctr"/>
            <a:r>
              <a:rPr lang="en-US" sz="3000" dirty="0">
                <a:solidFill>
                  <a:srgbClr val="F4B400"/>
                </a:solidFill>
                <a:latin typeface="Berlin Sans FB" panose="020E0602020502020306" pitchFamily="34" charset="0"/>
                <a:hlinkClick r:id="rId4">
                  <a:extLst>
                    <a:ext uri="{A12FA001-AC4F-418D-AE19-62706E023703}">
                      <ahyp:hlinkClr xmlns:ahyp="http://schemas.microsoft.com/office/drawing/2018/hyperlinkcolor" val="tx"/>
                    </a:ext>
                  </a:extLst>
                </a:hlinkClick>
              </a:rPr>
              <a:t>www.thepawstosharefoundation.org</a:t>
            </a:r>
            <a:endParaRPr lang="en-US" sz="3000" dirty="0">
              <a:solidFill>
                <a:srgbClr val="F4B400"/>
              </a:solidFill>
              <a:latin typeface="Berlin Sans FB" panose="020E0602020502020306" pitchFamily="34" charset="0"/>
            </a:endParaRPr>
          </a:p>
          <a:p>
            <a:pPr algn="ctr"/>
            <a:r>
              <a:rPr lang="en-US" sz="3000" dirty="0">
                <a:solidFill>
                  <a:schemeClr val="bg1"/>
                </a:solidFill>
                <a:latin typeface="Berlin Sans FB" panose="020E0602020502020306" pitchFamily="34" charset="0"/>
              </a:rPr>
              <a:t>888.695.6845</a:t>
            </a:r>
          </a:p>
        </p:txBody>
      </p:sp>
    </p:spTree>
    <p:extLst>
      <p:ext uri="{BB962C8B-B14F-4D97-AF65-F5344CB8AC3E}">
        <p14:creationId xmlns:p14="http://schemas.microsoft.com/office/powerpoint/2010/main" val="3368558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4383</TotalTime>
  <Words>1131</Words>
  <Application>Microsoft Office PowerPoint</Application>
  <PresentationFormat>Widescreen</PresentationFormat>
  <Paragraphs>103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Arial</vt:lpstr>
      <vt:lpstr>Avenir Next LT Pro Demi</vt:lpstr>
      <vt:lpstr>Berlin Sans FB</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Goldfarb</dc:creator>
  <cp:lastModifiedBy>Jaime Goldfarb</cp:lastModifiedBy>
  <cp:revision>92</cp:revision>
  <dcterms:created xsi:type="dcterms:W3CDTF">2026-06-05T14:41:51Z</dcterms:created>
  <dcterms:modified xsi:type="dcterms:W3CDTF">2026-06-08T15:46:41Z</dcterms:modified>
</cp:coreProperties>
</file>